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324" r:id="rId5"/>
    <p:sldId id="264" r:id="rId6"/>
    <p:sldId id="2564" r:id="rId7"/>
    <p:sldId id="2565" r:id="rId8"/>
    <p:sldId id="260" r:id="rId9"/>
    <p:sldId id="268" r:id="rId10"/>
    <p:sldId id="2566" r:id="rId11"/>
    <p:sldId id="2567" r:id="rId12"/>
    <p:sldId id="2568" r:id="rId13"/>
    <p:sldId id="2569" r:id="rId14"/>
    <p:sldId id="2570" r:id="rId15"/>
    <p:sldId id="2571" r:id="rId16"/>
    <p:sldId id="2579" r:id="rId17"/>
    <p:sldId id="2572" r:id="rId18"/>
    <p:sldId id="2573" r:id="rId19"/>
    <p:sldId id="2575" r:id="rId20"/>
    <p:sldId id="321" r:id="rId21"/>
    <p:sldId id="2576" r:id="rId22"/>
    <p:sldId id="291" r:id="rId23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A3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765" autoAdjust="0"/>
  </p:normalViewPr>
  <p:slideViewPr>
    <p:cSldViewPr snapToGrid="0">
      <p:cViewPr varScale="1">
        <p:scale>
          <a:sx n="76" d="100"/>
          <a:sy n="76" d="100"/>
        </p:scale>
        <p:origin x="1014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A89CF6-3B10-28E7-4D41-05302593D70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7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B8421-38C2-048D-7B11-D9C55AE02CA6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37" y="0"/>
            <a:ext cx="2945657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79EF319-ACD4-4448-8F85-2ADB629BDE60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057C59B-79AB-2347-658D-91DEAFCF99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8153" y="1233489"/>
            <a:ext cx="5921370" cy="3332165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4836F5E-2045-03C4-0341-09B3E193BFA8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4" y="4751222"/>
            <a:ext cx="5438137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E2800E-FB54-CFFE-FF3D-07D4F88EA348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09"/>
            <a:ext cx="2945657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C307B3-2BB0-BC94-5731-4976648B89B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37" y="9377309"/>
            <a:ext cx="2945657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0D75A6C-6A3C-4534-8901-582B2655CB7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424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wFzpVDHjN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japnsV8NL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br01.safelinks.protection.outlook.com/?url=https://vivup.yourcareeap.co.uk/UK/&amp;data=05%7c02%7cKim.Wood%40elht.nhs.uk%7cc1a2c3347cc943542b6808ddf9ba2ad3%7c54665a92e1a64511b0ad0b09676d158e%7c0%7c0%7c638941300650934733%7cUnknown%7cTWFpbGZsb3d8eyJFbXB0eU1hcGkiOnRydWUsIlYiOiIwLjAuMDAwMCIsIlAiOiJXaW4zMiIsIkFOIjoiTWFpbCIsIldUIjoyfQ%3D%3D%7c0%7c%7c%7c&amp;sdata=lFR5%2Bwb%2BLZc9M%2Btch9HBJ8Y80qVEeHDWGQTpanYKPsU%3D&amp;reserved=0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scwellservice.co.uk/lancashire-south-cumbria-well-service/?wlfrom=%2F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scwellservice.co.uk/lancashire-south-cumbria-well-service/?wlfrom=%2F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lhtnhsuk.sharepoint.com/sites/WellService/SitePages/Home%20Page.aspx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scwellservice.co.uk/lancashire-south-cumbria-well-service/?wlfrom=%2F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scwellservice.co.uk/lancashire-south-cumbria-well-service/?wlfrom=%2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lhtnhsuk.sharepoint.com/sites/WellService/SitePages/Home%20Page.aspx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lhtnhsuk.sharepoint.com/sites/WellService/SitePages/Home%20Page.aspx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lscwellservice.co.uk/lancashire-south-cumbria-well-service/?wlfrom=%2F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lhtnhsuk.sharepoint.com/sites/WellService/SitePages/Home%20Page.aspx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lscwellservice.co.uk/lancashire-south-cumbria-well-service/?wlfrom=%2F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WnCKvtbkrm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scwellservice.co.uk/lancashire-south-cumbria-well-service/?wlfrom=%2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lht.opasg2.com/selfreferra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Wellteam@elht.nhs.uk</a:t>
            </a:r>
          </a:p>
          <a:p>
            <a:endParaRPr lang="en-GB" b="1" dirty="0">
              <a:solidFill>
                <a:srgbClr val="0070C0"/>
              </a:solidFill>
            </a:endParaRPr>
          </a:p>
          <a:p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05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The Health Coaching programme offers personalised, solution‑focused support for colleagues who want to improve their wellbeing in a meaningful and sustainable way. 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It recognises that wellbeing isn’t just one thing. </a:t>
            </a:r>
            <a:br>
              <a:rPr lang="en-GB" sz="1200" b="0" i="1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</a:br>
            <a:endParaRPr lang="en-GB" sz="1200" b="0" i="1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r>
              <a:rPr lang="en-GB" dirty="0">
                <a:hlinkClick r:id="rId3"/>
              </a:rPr>
              <a:t>Welcome to the Health Coaching Enquiry Form – Fill in form</a:t>
            </a:r>
            <a:br>
              <a:rPr lang="en-GB" sz="1200" b="0" i="1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</a:br>
            <a:br>
              <a:rPr lang="en-GB" sz="1200" b="0" i="1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</a:br>
            <a:br>
              <a:rPr lang="en-GB" dirty="0"/>
            </a:br>
            <a:r>
              <a:rPr lang="en-GB" sz="1200" b="1" i="1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"Igniting Your Spark for Self-Care and Transformation.”</a:t>
            </a:r>
            <a:endParaRPr lang="en-GB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170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The process begins when a staff member completes the internal mental health enquiry form. 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Once this is submitted, they’re </a:t>
            </a:r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invited for a wellbeing conversation 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with one of our wellbeing practitioners. </a:t>
            </a:r>
          </a:p>
          <a:p>
            <a:endParaRPr lang="en-GB" dirty="0"/>
          </a:p>
          <a:p>
            <a:r>
              <a:rPr lang="en-GB" dirty="0">
                <a:hlinkClick r:id="rId3"/>
              </a:rPr>
              <a:t>Mental Health Support - Enquiry Form – Fill in form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6202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You can access the EAP through the Professional Support tab on the Health and Wellbeing website.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r>
              <a:rPr lang="en-GB" sz="1200" b="1" i="0" u="none" strike="noStrike" kern="1200" cap="none" spc="0" baseline="0" dirty="0" err="1">
                <a:solidFill>
                  <a:srgbClr val="000000"/>
                </a:solidFill>
                <a:effectLst/>
                <a:uFillTx/>
                <a:latin typeface="Calibri"/>
              </a:rPr>
              <a:t>Vivup</a:t>
            </a:r>
            <a:r>
              <a:rPr lang="en-GB" sz="1200" b="1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 Employee Assistance Programme (EAP)</a:t>
            </a:r>
            <a:endParaRPr lang="en-GB" sz="1200" b="0" i="0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Whatever mental health, physical, financial or personal issue you are facing, access expert help and support for life’s ups and downs, 24/7, 365 days a year. </a:t>
            </a:r>
          </a:p>
          <a:p>
            <a:endParaRPr lang="en-GB" sz="1200" b="0" i="0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To access a wide range of care and support specialists waiting to hear from you click on the link below.</a:t>
            </a:r>
          </a:p>
          <a:p>
            <a:endParaRPr lang="en-GB" sz="1200" b="0" i="0" u="sng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  <a:hlinkClick r:id="rId3"/>
            </a:endParaRPr>
          </a:p>
          <a:p>
            <a:r>
              <a:rPr lang="en-GB" sz="1200" b="0" i="0" u="sng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  <a:hlinkClick r:id="rId3"/>
              </a:rPr>
              <a:t>Employee assistance programme</a:t>
            </a:r>
            <a:endParaRPr lang="en-GB" sz="1200" b="0" i="0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ELHT Code is: </a:t>
            </a:r>
            <a:r>
              <a:rPr lang="en-GB" sz="1200" b="1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103776</a:t>
            </a:r>
            <a:endParaRPr lang="en-GB" sz="1200" b="0" i="0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 </a:t>
            </a:r>
          </a:p>
          <a:p>
            <a:r>
              <a:rPr lang="en-GB" sz="1200" b="1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Confidential helpline</a:t>
            </a:r>
            <a:b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</a:br>
            <a:r>
              <a:rPr lang="en-GB" sz="1200" b="1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0800 023 9324</a:t>
            </a: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766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visit your health and wellbeing website: </a:t>
            </a:r>
            <a:r>
              <a:rPr lang="en-GB" dirty="0">
                <a:hlinkClick r:id="rId3"/>
              </a:rPr>
              <a:t>login - LSC Well Services</a:t>
            </a:r>
            <a:endParaRPr lang="en-GB" dirty="0"/>
          </a:p>
          <a:p>
            <a:endParaRPr lang="en-GB" dirty="0"/>
          </a:p>
          <a:p>
            <a:r>
              <a:rPr lang="en-GB" dirty="0"/>
              <a:t>The username is: </a:t>
            </a:r>
            <a:r>
              <a:rPr lang="en-GB" b="1" dirty="0"/>
              <a:t>ELHTWELL</a:t>
            </a:r>
          </a:p>
          <a:p>
            <a:endParaRPr lang="en-GB" dirty="0"/>
          </a:p>
          <a:p>
            <a:r>
              <a:rPr lang="en-GB" dirty="0"/>
              <a:t>Then select the “</a:t>
            </a:r>
            <a:r>
              <a:rPr lang="en-GB" b="1" dirty="0"/>
              <a:t>Professional Support</a:t>
            </a:r>
            <a:r>
              <a:rPr lang="en-GB" dirty="0"/>
              <a:t>” tab, then select </a:t>
            </a:r>
            <a:r>
              <a:rPr lang="en-GB" b="1" dirty="0"/>
              <a:t>Fast Physio PAL </a:t>
            </a:r>
            <a:r>
              <a:rPr lang="en-GB" dirty="0"/>
              <a:t>for the referral form and further details.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3699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You can find all available sessions under the “</a:t>
            </a:r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Training”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 tab on the Health and Wellbeing website.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access your Health and Wellbeing website please visit: </a:t>
            </a:r>
            <a:r>
              <a:rPr lang="en-GB" dirty="0">
                <a:hlinkClick r:id="rId3"/>
              </a:rPr>
              <a:t>login - LSC Well Services</a:t>
            </a:r>
            <a:endParaRPr lang="en-GB" dirty="0"/>
          </a:p>
          <a:p>
            <a:endParaRPr lang="en-GB" dirty="0"/>
          </a:p>
          <a:p>
            <a:r>
              <a:rPr lang="en-GB" dirty="0"/>
              <a:t>The username is: </a:t>
            </a:r>
            <a:r>
              <a:rPr lang="en-GB" b="1" dirty="0"/>
              <a:t>ELHTWELL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924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Staff can access clear guidance </a:t>
            </a:r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on SharePoint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, including information on common symptoms, myths, practical tips for managing menopause at work and advice on when to speak to a GP.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3"/>
              </a:rPr>
              <a:t>Welcome to our Occupational Health and Health &amp; Wellbeing SharePoint</a:t>
            </a:r>
            <a:endParaRPr lang="en-GB" dirty="0"/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5723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 err="1">
                <a:solidFill>
                  <a:schemeClr val="tx1"/>
                </a:solidFill>
                <a:effectLst/>
                <a:uFillTx/>
                <a:latin typeface="Calibri"/>
              </a:rPr>
              <a:t>Vivup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 offers a wide range of discounts on home and electronic goods. 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Visit the </a:t>
            </a:r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Financial Wellbeing section 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under the tab “</a:t>
            </a:r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Personal Wellbeing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” on your health and wellbeing website: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access your Health and Wellbeing website please visit: </a:t>
            </a:r>
            <a:r>
              <a:rPr lang="en-GB" dirty="0">
                <a:hlinkClick r:id="rId3"/>
              </a:rPr>
              <a:t>login - LSC Well Services</a:t>
            </a:r>
            <a:endParaRPr lang="en-GB" dirty="0"/>
          </a:p>
          <a:p>
            <a:endParaRPr lang="en-GB" dirty="0"/>
          </a:p>
          <a:p>
            <a:r>
              <a:rPr lang="en-GB" dirty="0"/>
              <a:t>The username is: </a:t>
            </a:r>
            <a:r>
              <a:rPr lang="en-GB" b="1" dirty="0"/>
              <a:t>ELHTWELL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99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Email: </a:t>
            </a:r>
            <a:r>
              <a:rPr lang="en-GB" dirty="0"/>
              <a:t>gymenquiries@elht.nhs.uk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348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Occupational Health and Wellbeing operates from 8:00am to 4:00pm at Park View Offices, Level One, making it easy for most staff to access support.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Email: 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Occupationalhealthservices@elht.nhs.uk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Providing: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Blood tests, health screening and immunisations</a:t>
            </a:r>
          </a:p>
          <a:p>
            <a:pPr fontAlgn="t"/>
            <a:b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</a:b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Emergency walk‑in support for needlestick, sharp and splash incidents</a:t>
            </a:r>
          </a:p>
          <a:p>
            <a:pPr fontAlgn="t"/>
            <a:b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</a:b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Fair, supportive guidance for staff and managers around sickness absence and fitness to work</a:t>
            </a:r>
          </a:p>
          <a:p>
            <a:pPr fontAlgn="t"/>
            <a:b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</a:b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Advice on workplace adjustments for disability, illness or injury</a:t>
            </a:r>
          </a:p>
          <a:p>
            <a:pPr fontAlgn="t"/>
            <a:b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</a:b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Lifestyle, stress, general health and wellbeing advice</a:t>
            </a:r>
          </a:p>
          <a:p>
            <a:pPr fontAlgn="t"/>
            <a:b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</a:b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Fast Physio</a:t>
            </a:r>
          </a:p>
          <a:p>
            <a:pPr fontAlgn="t"/>
            <a:b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</a:b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Work Smart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r>
              <a:rPr lang="en-GB" sz="1200" b="0" i="1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And much more!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555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access your </a:t>
            </a:r>
            <a:r>
              <a:rPr lang="en-GB" b="1" dirty="0"/>
              <a:t>Health and Wellbeing website </a:t>
            </a:r>
            <a:r>
              <a:rPr lang="en-GB" dirty="0"/>
              <a:t>please visit: </a:t>
            </a:r>
            <a:r>
              <a:rPr lang="en-GB" dirty="0">
                <a:hlinkClick r:id="rId3"/>
              </a:rPr>
              <a:t>login - LSC Well Services</a:t>
            </a:r>
            <a:endParaRPr lang="en-GB" dirty="0"/>
          </a:p>
          <a:p>
            <a:endParaRPr lang="en-GB" dirty="0"/>
          </a:p>
          <a:p>
            <a:r>
              <a:rPr lang="en-GB" i="1" dirty="0"/>
              <a:t>The username is: </a:t>
            </a:r>
            <a:r>
              <a:rPr lang="en-GB" b="1" i="1" dirty="0"/>
              <a:t>ELHTWELL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88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To visit the </a:t>
            </a:r>
            <a:r>
              <a:rPr lang="en-GB" sz="1200" b="1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Health and Wellbeing SharePoint page at ELHT</a:t>
            </a: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, go to OLI on the Trust’s intranet. At the top of the screen, you’ll see several tabs, and Health and Wellbeing will be listed among them.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3"/>
              </a:rPr>
              <a:t>Welcome to our Occupational Health and Health &amp; Wellbeing SharePoint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989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The Directory </a:t>
            </a:r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can be downloaded from SharePoint or the Health and Wellbeing website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, so people can access it however suits them.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3"/>
              </a:rPr>
              <a:t>Welcome to our Occupational Health and Health &amp; Wellbeing SharePoint</a:t>
            </a:r>
            <a:endParaRPr lang="en-GB" dirty="0"/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access your Health and Wellbeing website please visit: </a:t>
            </a:r>
            <a:r>
              <a:rPr lang="en-GB" dirty="0">
                <a:hlinkClick r:id="rId4"/>
              </a:rPr>
              <a:t>login - LSC Well Services</a:t>
            </a:r>
            <a:endParaRPr lang="en-GB" dirty="0"/>
          </a:p>
          <a:p>
            <a:endParaRPr lang="en-GB" dirty="0"/>
          </a:p>
          <a:p>
            <a:r>
              <a:rPr lang="en-GB" i="1" dirty="0"/>
              <a:t>The username is: </a:t>
            </a:r>
            <a:r>
              <a:rPr lang="en-GB" b="1" i="1" dirty="0"/>
              <a:t>ELHTWELL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558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Visit SharePoint or the Health and Wellbeing Website: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3"/>
              </a:rPr>
              <a:t>Welcome to our Occupational Health and Health &amp; Wellbeing SharePoint</a:t>
            </a:r>
            <a:endParaRPr lang="en-GB" dirty="0"/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access your Health and Wellbeing website please visit: </a:t>
            </a:r>
            <a:r>
              <a:rPr lang="en-GB" dirty="0">
                <a:hlinkClick r:id="rId4"/>
              </a:rPr>
              <a:t>login - LSC Well Services</a:t>
            </a:r>
            <a:endParaRPr lang="en-GB" dirty="0"/>
          </a:p>
          <a:p>
            <a:endParaRPr lang="en-GB" dirty="0"/>
          </a:p>
          <a:p>
            <a:r>
              <a:rPr lang="en-GB" dirty="0"/>
              <a:t>The username is: </a:t>
            </a:r>
            <a:r>
              <a:rPr lang="en-GB" b="1" dirty="0"/>
              <a:t>ELHTWELL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967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We now have more than 350 Champions across the Trust, all volunteering their time to support colleagues.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rtl="0" fontAlgn="base"/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You can </a:t>
            </a:r>
            <a:r>
              <a:rPr lang="en-GB" sz="1200" b="1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register using the link below </a:t>
            </a: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</a:rPr>
              <a:t>or visiting the Wellbeing Champions section on the Health and Wellbeing Website.</a:t>
            </a:r>
          </a:p>
          <a:p>
            <a:pPr rtl="0" fontAlgn="base"/>
            <a:endParaRPr lang="en-GB" sz="1200" b="0" i="0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rtl="0" fontAlgn="base"/>
            <a:r>
              <a:rPr lang="en-GB" sz="1200" b="0" i="0" u="sng" strike="noStrike" kern="1200" cap="none" spc="0" baseline="0" dirty="0">
                <a:solidFill>
                  <a:srgbClr val="000000"/>
                </a:solidFill>
                <a:effectLst/>
                <a:uFillTx/>
                <a:latin typeface="Calibri"/>
                <a:hlinkClick r:id="rId3" tooltip="https://forms.office.com/e/WnCKvtbkrm"/>
              </a:rPr>
              <a:t>Expression of Interest Form Wellbeing and Engagement Champion – Fill out form</a:t>
            </a:r>
            <a:endParaRPr lang="en-GB" sz="1200" b="0" i="0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557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Wellbeing conversations and the Wellbeing and Adjustment Passport can be found under the “Relationships tab” on your health and wellbeing website: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access your Health and Wellbeing website please visit: </a:t>
            </a:r>
            <a:r>
              <a:rPr lang="en-GB" dirty="0">
                <a:hlinkClick r:id="rId3"/>
              </a:rPr>
              <a:t>login - LSC Well Services</a:t>
            </a:r>
            <a:endParaRPr lang="en-GB" dirty="0"/>
          </a:p>
          <a:p>
            <a:endParaRPr lang="en-GB" dirty="0"/>
          </a:p>
          <a:p>
            <a:r>
              <a:rPr lang="en-GB" dirty="0"/>
              <a:t>The username is: </a:t>
            </a:r>
            <a:r>
              <a:rPr lang="en-GB" b="1" dirty="0"/>
              <a:t>ELHTWELL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949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Email: </a:t>
            </a: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Wellteam@elht.nhs.uk </a:t>
            </a: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r>
              <a:rPr lang="en-GB" sz="1200" b="1" i="1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We’ll check our availability and get back to you.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96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cap="none" spc="0" baseline="0" dirty="0">
                <a:solidFill>
                  <a:schemeClr val="tx1"/>
                </a:solidFill>
                <a:effectLst/>
                <a:uFillTx/>
                <a:latin typeface="Calibri"/>
              </a:rPr>
              <a:t>Staff book through the self‑referral portal, using email verification and the ELHT code ZBHEC1. </a:t>
            </a:r>
            <a:r>
              <a:rPr lang="en-GB" sz="1200" u="sng" kern="5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https://elht.opasg2.com/selfreferral</a:t>
            </a:r>
            <a:endParaRPr lang="en-GB" sz="800" kern="1400" dirty="0">
              <a:ln>
                <a:noFill/>
              </a:ln>
              <a:solidFill>
                <a:srgbClr val="FFFF00"/>
              </a:solidFill>
              <a:effectLst/>
              <a:latin typeface="Calibri" panose="020F0502020204030204" pitchFamily="34" charset="0"/>
            </a:endParaRP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pPr fontAlgn="t"/>
            <a:endParaRPr lang="en-GB" sz="1200" b="0" i="0" u="none" strike="noStrike" kern="1200" cap="none" spc="0" baseline="0" dirty="0">
              <a:solidFill>
                <a:schemeClr val="tx1"/>
              </a:solidFill>
              <a:effectLst/>
              <a:uFillTx/>
              <a:latin typeface="Calibri"/>
            </a:endParaRPr>
          </a:p>
          <a:p>
            <a:r>
              <a:rPr lang="en-GB" i="1" dirty="0"/>
              <a:t>You can also email </a:t>
            </a:r>
            <a:r>
              <a:rPr lang="en-GB" b="1" i="1" dirty="0"/>
              <a:t>Occupationalhealth@elht.nhs.uk </a:t>
            </a:r>
            <a:r>
              <a:rPr lang="en-GB" i="1" dirty="0"/>
              <a:t>to book your appointment.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E0D75A6C-6A3C-4534-8901-582B2655CB7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0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3BEE7-9C46-6210-DAB8-AA2A8892F9A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1E03B-318A-F9C5-79C3-0B451D8709E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3CD43-FDED-55F2-CECB-22B0659E9CC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07A898-28B1-4DFE-91EB-4F8F339BE217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24356-62DB-8871-3A95-727D17E3474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EAA31-16C9-19F7-A3D5-C6D0872A9F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4CC37A-306D-4E54-BBF2-0EBF12DE258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7582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CDA81-CE1E-1CCB-4BA8-78DC534913F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DE28DE-15A9-AAB9-2EB9-0E2C7A2EB40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0A6F5-040A-DB83-B74A-EB32169EBAA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794383-8078-47FD-AC42-43E04E150347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75BC0-C51B-87D5-F2D2-CC3747DDD1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8457D-5B61-2F8B-C1D8-792B99A1B9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5FEFD4-EA97-49B8-B623-E60CF1FFE63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128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993EB6-6554-7AF6-8E5C-4DDBBDA205A5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9A0EE6-3023-D116-FE15-D9A9162BD2D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15C8D-419A-2529-43B7-9DCE9F6036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82FF1D-9FBF-4952-A73C-87219C1E6109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FF25F-411A-5B55-4711-40DEF2DE5C9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CACD6-2D93-E7EC-44D7-BC177F0463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B433AA-ADED-4B0F-88A1-84234AD3C8B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902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9DF8B00B-2BB7-AA1E-A5BE-A7142A69246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58727" y="457200"/>
            <a:ext cx="11274552" cy="5943600"/>
          </a:xfrm>
          <a:solidFill>
            <a:srgbClr val="70AD47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4B0616-374E-BD42-D763-E39AC2D410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5965" y="1008061"/>
            <a:ext cx="5120640" cy="2054391"/>
          </a:xfrm>
        </p:spPr>
        <p:txBody>
          <a:bodyPr anchor="b"/>
          <a:lstStyle>
            <a:lvl1pPr algn="r">
              <a:defRPr sz="5400">
                <a:solidFill>
                  <a:srgbClr val="5959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B7BD991-5E89-4324-9A3A-4B843EB0BFF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98968" y="3105165"/>
            <a:ext cx="3167637" cy="647669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BA5C9F8-B184-A4FF-6453-8A3FC17492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20XX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BF18EB-FB68-22BB-3738-6C425C2B95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Pitch deck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574CF28-6339-6636-A7E1-206E5E967D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2E278F-074C-4262-BA1A-E56F0EA434B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87829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EBC98-5F8B-F839-6B9A-DB7199B5FF6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95059-4EE8-3AB2-D221-ABE8191467A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5E288-EA55-B355-74E9-26CC345C2A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779482-BC40-412A-AC8A-1C49009C32BA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9A172-7B1F-F8B8-6D9E-9F029E641C2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0E2F4-6C99-756B-B39E-C89929BB22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1C1F4C-85DD-484E-8B4A-F8DA2FE7E09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53438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A6976-BDAD-B34E-C671-3E25F3AFEF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388FB7-037E-8158-F704-65CC551462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0C23C-FC95-4A71-098F-AE57EDCC6CD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45D230-D5C7-4A87-A555-CBA741ACB99C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5653C-C41D-2684-F833-5EB2B162E1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D5E1A-E693-1D49-F81D-4E2B6DC464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DF27D1-174C-444B-B710-E5683F185A7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66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19F1E-1E0C-436F-D589-DCAFE88E2E9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C13E5-64C5-D856-B3F1-A08DA2C7531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3B5008-0195-6B1D-23F4-2453A5DFB60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94C59-53F5-3F62-53B1-292E4FFAF80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24C8FE-223E-481F-AC48-0B29219C8B90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09B51-0E1B-D25F-68BC-F622D7E6BD1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0E52B-D575-C370-8312-3E636C179B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1ED06B-E16F-4A78-A7CF-36D5998FC6D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634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305E8-622C-C583-33F4-BDD6DBE800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DA3E7-C809-6BC7-911A-93C178C8B5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E5EBF3-0C34-B5B6-C72D-261620FC1BA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1619E-0CBF-623E-2856-A954C3BC1C4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DD1ECE-7438-0152-5ED5-570601E9E2D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E42D3D-A3E2-E4B2-6B8E-9A2CE623E2C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3BA3FC-8B53-4AEA-8689-3DE147B03EE5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91D81-6D59-9C86-02E8-D2B700905C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B1C7CE-4E9A-9774-1AC7-1BE86491BE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EBCB68-570D-4FE0-99ED-F02DFABDCBD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17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2EE48-EC54-551F-12B3-0DC34404067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E6F99-0793-08C8-BABB-824688BF60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7459D6-6259-4C51-A0AE-2422482D60F2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8AFBE1-FF74-7FBB-544D-B46D55E384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14A8D2-24C8-B06D-AD8F-F7C4167C07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9F2C26-5296-4A9A-B660-85CCEEA39E6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97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962EC-41A6-E17D-EDC5-EA18AB10A9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81692-477F-4789-B036-F7EE74603819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F77BE3-6E01-C3A8-56A7-0FF65A070D4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D3E0E-09CB-9377-EC02-7D93195937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106EF1-FC43-459B-8C9F-5E62A96DD92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16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EA8F2-700A-1C2F-3730-8941CCC616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DF6C-ECF7-FAA7-27E5-91FE974172D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041143-71D4-18D3-7C13-6F9569318F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40983-74BD-3C9A-2DE5-003ADB5C5B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6A8D0A-145E-4065-8083-F6F3D4F41085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3CF79-1AE1-EE9A-56F9-B3B029B12F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EB2CE-72C2-4BF5-B721-98DC2506FD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B053FD-8701-4341-8C41-3D24B5DEAEA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1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7DBA4-2B75-306C-267E-F3B95E0D2C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C10261-62BF-43ED-C0A4-78CFEB37865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AEF16-C68C-03FC-9E46-2111FEE4D5C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A1EB7-555D-BB0D-C8FD-45F6E3F5B9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0A8561-C588-4E2B-AC12-BDDCEFD7E889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9CC2E-9BC6-BEDA-F43B-196DAA662E9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7A0D3-7426-D526-C6C5-6166497DEA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910FB1-D009-4280-B59B-EBBB83BD573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35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004317-6F18-A804-DCA1-BC434A6F5F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7AE51-A818-D57A-0D8B-68EF195267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D77A1-AFCF-AA09-738E-8FFC312AF1B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5885BB6-F5DD-45BC-A16E-5BF89CABE587}" type="datetime1">
              <a:rPr lang="en-GB"/>
              <a:pPr lvl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92B29-2C27-7C30-CB39-EC0AC60C325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B1664-7ACB-C21E-402E-B193FCF9B9F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2F936D0-1972-4335-BF1F-3D5271F9379E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lank empty white picture frame white poster mockup in a hospital corridor blue wall, with blurred room background">
            <a:extLst>
              <a:ext uri="{FF2B5EF4-FFF2-40B4-BE49-F238E27FC236}">
                <a16:creationId xmlns:a16="http://schemas.microsoft.com/office/drawing/2014/main" id="{FB01743D-7964-3E65-1383-4C61DCA29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371" y="0"/>
            <a:ext cx="12192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04D436-4DE7-0BB9-B16B-BE46BAF2D9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749298" y="1664465"/>
            <a:ext cx="3582502" cy="1521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A30C45-3C42-4BE1-8F61-B6FD117FF9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686" y="3847605"/>
            <a:ext cx="3429153" cy="885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216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64E8DA-BABD-F265-A38A-99D18AE71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19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12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0884A26-5869-BE87-744B-543B80C31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7" y="5568"/>
            <a:ext cx="12179613" cy="683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81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AEF06B-4641-317E-937E-AB93E75B3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863"/>
            <a:ext cx="12192000" cy="683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8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CA9395-53A7-E0BF-14AA-D3BB8D45D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965" y="332855"/>
            <a:ext cx="1772069" cy="7520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FBB7E6-81B9-2CDB-1E2D-AED43804F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965" y="332855"/>
            <a:ext cx="1772069" cy="7520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689F1B-A411-88A8-5A9E-A43B2AD3C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523" y="5773046"/>
            <a:ext cx="1966954" cy="596612"/>
          </a:xfrm>
          <a:prstGeom prst="rect">
            <a:avLst/>
          </a:prstGeom>
        </p:spPr>
      </p:pic>
      <p:pic>
        <p:nvPicPr>
          <p:cNvPr id="7" name="Picture 2" descr="Female Physiotherapist Giving Exercise Treatment">
            <a:extLst>
              <a:ext uri="{FF2B5EF4-FFF2-40B4-BE49-F238E27FC236}">
                <a16:creationId xmlns:a16="http://schemas.microsoft.com/office/drawing/2014/main" id="{034267DB-ECF1-FF0B-242E-D5F91E60A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507"/>
            <a:ext cx="121920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89B0AE-3E62-0410-F481-A75D0BABA531}"/>
              </a:ext>
            </a:extLst>
          </p:cNvPr>
          <p:cNvSpPr txBox="1"/>
          <p:nvPr/>
        </p:nvSpPr>
        <p:spPr>
          <a:xfrm>
            <a:off x="5463540" y="1628507"/>
            <a:ext cx="655864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400" b="1" i="0" dirty="0">
                <a:solidFill>
                  <a:srgbClr val="002060"/>
                </a:solidFill>
                <a:effectLst/>
                <a:latin typeface="Segoe UI" panose="020B0502040204020203" pitchFamily="34" charset="0"/>
              </a:rPr>
              <a:t>Aims</a:t>
            </a:r>
          </a:p>
          <a:p>
            <a:pPr algn="ctr">
              <a:buNone/>
            </a:pPr>
            <a:endParaRPr lang="en-GB" sz="2400" b="0" i="0" dirty="0">
              <a:solidFill>
                <a:srgbClr val="002060"/>
              </a:solidFill>
              <a:effectLst/>
              <a:latin typeface="Segoe UI" panose="020B0502040204020203" pitchFamily="34" charset="0"/>
            </a:endParaRPr>
          </a:p>
          <a:p>
            <a:pPr algn="ctr"/>
            <a:r>
              <a:rPr lang="en-GB" b="1" dirty="0">
                <a:solidFill>
                  <a:srgbClr val="323130"/>
                </a:solidFill>
                <a:latin typeface="Aptos" panose="020B0004020202020204" pitchFamily="34" charset="0"/>
              </a:rPr>
              <a:t>T</a:t>
            </a:r>
            <a:r>
              <a:rPr lang="en-GB" b="1" i="0" dirty="0">
                <a:solidFill>
                  <a:srgbClr val="323130"/>
                </a:solidFill>
                <a:effectLst/>
                <a:latin typeface="Aptos" panose="020B0004020202020204" pitchFamily="34" charset="0"/>
              </a:rPr>
              <a:t>o reduce ELHT sickness absence and support you to stay in work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en-GB" b="1" i="0" dirty="0">
              <a:solidFill>
                <a:srgbClr val="323130"/>
              </a:solidFill>
              <a:effectLst/>
              <a:latin typeface="Aptos" panose="020B0004020202020204" pitchFamily="34" charset="0"/>
            </a:endParaRPr>
          </a:p>
          <a:p>
            <a:pPr algn="ctr"/>
            <a:r>
              <a:rPr lang="en-GB" b="1" i="0" dirty="0">
                <a:solidFill>
                  <a:srgbClr val="323130"/>
                </a:solidFill>
                <a:effectLst/>
                <a:latin typeface="Aptos" panose="020B0004020202020204" pitchFamily="34" charset="0"/>
              </a:rPr>
              <a:t>To improve the general wellbeing, fitness and health of staff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en-GB" b="1" i="0" dirty="0">
              <a:solidFill>
                <a:srgbClr val="323130"/>
              </a:solidFill>
              <a:effectLst/>
              <a:latin typeface="Aptos" panose="020B0004020202020204" pitchFamily="34" charset="0"/>
            </a:endParaRPr>
          </a:p>
          <a:p>
            <a:pPr algn="ctr"/>
            <a:r>
              <a:rPr lang="en-GB" b="1" i="0" dirty="0">
                <a:solidFill>
                  <a:srgbClr val="323130"/>
                </a:solidFill>
                <a:effectLst/>
                <a:latin typeface="Aptos" panose="020B0004020202020204" pitchFamily="34" charset="0"/>
              </a:rPr>
              <a:t>To assist employees with long standing health conditions to complete their jobs safely and effectively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en-GB" b="1" i="0" dirty="0">
              <a:solidFill>
                <a:srgbClr val="323130"/>
              </a:solidFill>
              <a:effectLst/>
              <a:latin typeface="Aptos" panose="020B0004020202020204" pitchFamily="34" charset="0"/>
            </a:endParaRPr>
          </a:p>
          <a:p>
            <a:pPr algn="ctr"/>
            <a:r>
              <a:rPr lang="en-GB" b="1" i="0" dirty="0">
                <a:solidFill>
                  <a:srgbClr val="323130"/>
                </a:solidFill>
                <a:effectLst/>
                <a:latin typeface="Aptos" panose="020B0004020202020204" pitchFamily="34" charset="0"/>
              </a:rPr>
              <a:t>To ensure workplaces are ergonomically sound to help prevent long term musculoskeletal problems​​​​​</a:t>
            </a:r>
          </a:p>
        </p:txBody>
      </p:sp>
    </p:spTree>
    <p:extLst>
      <p:ext uri="{BB962C8B-B14F-4D97-AF65-F5344CB8AC3E}">
        <p14:creationId xmlns:p14="http://schemas.microsoft.com/office/powerpoint/2010/main" val="1581513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649C69-17FB-3A5C-C8FB-55B7DF1E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66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DE06B3-D3CC-0900-B36F-5E81ABDC4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990012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32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6DEF0B-5F26-9C11-DE3F-AAF247408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058137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41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E030C6-D48F-B3C0-CE7C-D4D8C0488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0" y="0"/>
            <a:ext cx="12168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34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9EDD45-3A60-FAA2-08D4-616010378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42" y="115790"/>
            <a:ext cx="11806715" cy="66264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35745B-6015-06CB-B1B7-3F10111D111B}"/>
              </a:ext>
            </a:extLst>
          </p:cNvPr>
          <p:cNvSpPr txBox="1"/>
          <p:nvPr/>
        </p:nvSpPr>
        <p:spPr>
          <a:xfrm>
            <a:off x="4059864" y="288969"/>
            <a:ext cx="4072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Occupationalhealthservices@elht.nhs.uk</a:t>
            </a:r>
          </a:p>
        </p:txBody>
      </p:sp>
    </p:spTree>
    <p:extLst>
      <p:ext uri="{BB962C8B-B14F-4D97-AF65-F5344CB8AC3E}">
        <p14:creationId xmlns:p14="http://schemas.microsoft.com/office/powerpoint/2010/main" val="904756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lose-up of hand holding a white question mark paper symbol while standing on a blue background">
            <a:extLst>
              <a:ext uri="{FF2B5EF4-FFF2-40B4-BE49-F238E27FC236}">
                <a16:creationId xmlns:a16="http://schemas.microsoft.com/office/drawing/2014/main" id="{7D16D3A2-205F-E2A2-B1F4-D8AE74F628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FCA18D5A-13A5-36A3-0290-7564E9568E68}"/>
              </a:ext>
            </a:extLst>
          </p:cNvPr>
          <p:cNvSpPr/>
          <p:nvPr/>
        </p:nvSpPr>
        <p:spPr>
          <a:xfrm>
            <a:off x="5475518" y="0"/>
            <a:ext cx="6920663" cy="298017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Any Questions</a:t>
            </a:r>
            <a:r>
              <a:rPr lang="en-US" sz="4400" b="0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</a:rPr>
              <a:t> please email: 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dirty="0">
                <a:solidFill>
                  <a:srgbClr val="FFFFFF"/>
                </a:solidFill>
                <a:latin typeface="Calibri"/>
              </a:rPr>
              <a:t>Wellteam@elht.nhs.uk</a:t>
            </a:r>
            <a:endParaRPr lang="en-US" sz="2800" b="0" i="0" u="none" strike="noStrike" kern="0" cap="none" spc="0" baseline="0" dirty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FFFFFF"/>
                </a:solidFill>
                <a:latin typeface="Calibri"/>
              </a:rPr>
              <a:t>Occupationalhealthservices@elht.nhs.uk</a:t>
            </a:r>
            <a:endParaRPr lang="en-US" sz="2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solidFill>
                <a:srgbClr val="4472C4"/>
              </a:solidFill>
              <a:effectLst>
                <a:outerShdw dist="25402" dir="5400000">
                  <a:srgbClr val="6E747A"/>
                </a:outerShdw>
              </a:effectLst>
              <a:uFillTx/>
              <a:latin typeface="Calibri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8C7953D7-A2E9-3A69-952D-7487F15479A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91770" y="4443590"/>
            <a:ext cx="1127464" cy="4787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782DBE77-A600-F7DB-DCA7-C41A661F59CF}"/>
              </a:ext>
            </a:extLst>
          </p:cNvPr>
          <p:cNvSpPr txBox="1"/>
          <p:nvPr/>
        </p:nvSpPr>
        <p:spPr>
          <a:xfrm>
            <a:off x="1292998" y="5818692"/>
            <a:ext cx="4525008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1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LSCwellservice.co.uk - ELHTWELL</a:t>
            </a: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702EB0AB-5AA9-02D1-999A-BB70366E6C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985552" y="5468642"/>
            <a:ext cx="3018717" cy="12819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6">
            <a:extLst>
              <a:ext uri="{FF2B5EF4-FFF2-40B4-BE49-F238E27FC236}">
                <a16:creationId xmlns:a16="http://schemas.microsoft.com/office/drawing/2014/main" id="{9D295E96-4495-C269-A7BE-ED4A893FE1CD}"/>
              </a:ext>
            </a:extLst>
          </p:cNvPr>
          <p:cNvSpPr txBox="1"/>
          <p:nvPr/>
        </p:nvSpPr>
        <p:spPr>
          <a:xfrm>
            <a:off x="737701" y="1935327"/>
            <a:ext cx="126047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Scan me</a:t>
            </a: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15973435-D335-9345-EC91-59F329C84E96}"/>
              </a:ext>
            </a:extLst>
          </p:cNvPr>
          <p:cNvSpPr txBox="1"/>
          <p:nvPr/>
        </p:nvSpPr>
        <p:spPr>
          <a:xfrm>
            <a:off x="737701" y="3585773"/>
            <a:ext cx="1260472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Username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ELHTWELL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E274A99E-0A88-7B7D-0042-0A51E98FE613}"/>
              </a:ext>
            </a:extLst>
          </p:cNvPr>
          <p:cNvSpPr txBox="1"/>
          <p:nvPr/>
        </p:nvSpPr>
        <p:spPr>
          <a:xfrm>
            <a:off x="8396331" y="6329824"/>
            <a:ext cx="3770766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1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LSCwellservice.co.uk - ELHTWELL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D552E8-6FD8-2944-E637-2850283BD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5312"/>
            <a:ext cx="12258197" cy="68933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CF92A4-17EB-8F0D-FAFE-2C72C67F8371}"/>
              </a:ext>
            </a:extLst>
          </p:cNvPr>
          <p:cNvSpPr txBox="1"/>
          <p:nvPr/>
        </p:nvSpPr>
        <p:spPr>
          <a:xfrm>
            <a:off x="7235687" y="5506143"/>
            <a:ext cx="317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Website</a:t>
            </a:r>
            <a:r>
              <a:rPr lang="en-GB" dirty="0"/>
              <a:t>: </a:t>
            </a:r>
            <a:r>
              <a:rPr lang="en-GB" dirty="0">
                <a:solidFill>
                  <a:srgbClr val="0070C0"/>
                </a:solidFill>
              </a:rPr>
              <a:t>Lscwellservice.co.uk</a:t>
            </a:r>
          </a:p>
          <a:p>
            <a:pPr algn="ctr"/>
            <a:endParaRPr lang="en-GB" dirty="0"/>
          </a:p>
          <a:p>
            <a:pPr algn="ctr"/>
            <a:r>
              <a:rPr lang="en-GB" i="1" dirty="0"/>
              <a:t>Username</a:t>
            </a:r>
            <a:r>
              <a:rPr lang="en-GB" dirty="0"/>
              <a:t>: </a:t>
            </a:r>
            <a:r>
              <a:rPr lang="en-GB" dirty="0">
                <a:solidFill>
                  <a:srgbClr val="0070C0"/>
                </a:solidFill>
              </a:rPr>
              <a:t>ELHTWELL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5DF1CE-60DA-DAA0-9DE2-B1E3A75DF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4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022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5A0291-D7CE-F82C-60DE-7A51B89AC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1600"/>
            <a:ext cx="12444179" cy="69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48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3">
            <a:extLst>
              <a:ext uri="{FF2B5EF4-FFF2-40B4-BE49-F238E27FC236}">
                <a16:creationId xmlns:a16="http://schemas.microsoft.com/office/drawing/2014/main" id="{77A224A3-CCE4-2837-F253-0E86EC9FE4EB}"/>
              </a:ext>
            </a:extLst>
          </p:cNvPr>
          <p:cNvSpPr txBox="1"/>
          <p:nvPr/>
        </p:nvSpPr>
        <p:spPr>
          <a:xfrm>
            <a:off x="2998381" y="4682185"/>
            <a:ext cx="9016404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 </a:t>
            </a:r>
            <a:r>
              <a:rPr lang="en-GB" sz="48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Monthly Newsletters &amp; Calanders  </a:t>
            </a:r>
            <a:endParaRPr lang="en-GB" sz="18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1F3542EB-22D1-BA91-56D3-37EFC2C504B7}"/>
              </a:ext>
            </a:extLst>
          </p:cNvPr>
          <p:cNvSpPr txBox="1"/>
          <p:nvPr/>
        </p:nvSpPr>
        <p:spPr>
          <a:xfrm>
            <a:off x="8396331" y="6329824"/>
            <a:ext cx="3770766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1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LSCwellservice.co.uk - ELHTWELL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56D2B5-812F-0E01-2648-0BF166B7C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9696E64C-F7DD-7A91-CB1E-49BBF9993792}"/>
              </a:ext>
            </a:extLst>
          </p:cNvPr>
          <p:cNvSpPr/>
          <p:nvPr/>
        </p:nvSpPr>
        <p:spPr>
          <a:xfrm>
            <a:off x="668728" y="1205974"/>
            <a:ext cx="10833418" cy="92333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Wellbeing &amp; Engagement Champions</a:t>
            </a:r>
            <a:endParaRPr lang="en-US" sz="54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50BD3DB-DCBF-1F18-1773-1419658A4E53}"/>
              </a:ext>
            </a:extLst>
          </p:cNvPr>
          <p:cNvSpPr txBox="1"/>
          <p:nvPr/>
        </p:nvSpPr>
        <p:spPr>
          <a:xfrm>
            <a:off x="8396331" y="6329824"/>
            <a:ext cx="3770766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1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LSCwellservice.co.uk - ELHTWELL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04554E-BCD9-FD15-A98E-98C40A336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78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FE05FA-154A-AACA-65AE-D637CAD61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23984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60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0273A3-A958-554B-5B7D-9D0BD2409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54" y="101600"/>
            <a:ext cx="11995345" cy="66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03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FD6D31-4EBE-282A-87A8-EEAE8B8CC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3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25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9EA51D75E5834FBDB2E0AC2F48B9F7" ma:contentTypeVersion="17" ma:contentTypeDescription="Create a new document." ma:contentTypeScope="" ma:versionID="193ef1699713ff34c8bf4b323d801fdc">
  <xsd:schema xmlns:xsd="http://www.w3.org/2001/XMLSchema" xmlns:xs="http://www.w3.org/2001/XMLSchema" xmlns:p="http://schemas.microsoft.com/office/2006/metadata/properties" xmlns:ns3="1788f628-c99e-4c8a-8a2b-b23591bc99b7" xmlns:ns4="81bc3297-3a66-4c45-87f2-1e238a1f9a91" targetNamespace="http://schemas.microsoft.com/office/2006/metadata/properties" ma:root="true" ma:fieldsID="51e73081b4e971247efb128d119a0e9d" ns3:_="" ns4:_="">
    <xsd:import namespace="1788f628-c99e-4c8a-8a2b-b23591bc99b7"/>
    <xsd:import namespace="81bc3297-3a66-4c45-87f2-1e238a1f9a9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88f628-c99e-4c8a-8a2b-b23591bc99b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3297-3a66-4c45-87f2-1e238a1f9a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1bc3297-3a66-4c45-87f2-1e238a1f9a91" xsi:nil="true"/>
  </documentManagement>
</p:properties>
</file>

<file path=customXml/itemProps1.xml><?xml version="1.0" encoding="utf-8"?>
<ds:datastoreItem xmlns:ds="http://schemas.openxmlformats.org/officeDocument/2006/customXml" ds:itemID="{10DF9BF4-0F15-4482-8573-1F3A877318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93CBDA-6727-4D56-AD50-BB09042C69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88f628-c99e-4c8a-8a2b-b23591bc99b7"/>
    <ds:schemaRef ds:uri="81bc3297-3a66-4c45-87f2-1e238a1f9a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D62794-86FB-4775-B3E6-DFA5659AF825}">
  <ds:schemaRefs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1788f628-c99e-4c8a-8a2b-b23591bc99b7"/>
    <ds:schemaRef ds:uri="http://purl.org/dc/elements/1.1/"/>
    <ds:schemaRef ds:uri="81bc3297-3a66-4c45-87f2-1e238a1f9a9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1798</TotalTime>
  <Words>957</Words>
  <Application>Microsoft Office PowerPoint</Application>
  <PresentationFormat>Widescreen</PresentationFormat>
  <Paragraphs>140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Morris Kellie (ELHT) Div-ELH-Bank Nursing</dc:creator>
  <cp:lastModifiedBy>Johnston Bill (ELHT) Occupational Health &amp; Wellbeing</cp:lastModifiedBy>
  <cp:revision>117</cp:revision>
  <dcterms:created xsi:type="dcterms:W3CDTF">2024-05-15T13:14:24Z</dcterms:created>
  <dcterms:modified xsi:type="dcterms:W3CDTF">2026-07-21T10:26:24Z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0x010100919EA51D75E5834FBDB2E0AC2F48B9F7</vt:lpwstr>
  </property>
</Properties>
</file>